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236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29995" y="772668"/>
            <a:ext cx="3785870" cy="2711450"/>
          </a:xfrm>
          <a:custGeom>
            <a:avLst/>
            <a:gdLst/>
            <a:ahLst/>
            <a:cxnLst/>
            <a:rect l="l" t="t" r="r" b="b"/>
            <a:pathLst>
              <a:path w="3785870" h="2711450">
                <a:moveTo>
                  <a:pt x="2798063" y="2711196"/>
                </a:moveTo>
                <a:lnTo>
                  <a:pt x="0" y="2711196"/>
                </a:lnTo>
                <a:lnTo>
                  <a:pt x="989075" y="0"/>
                </a:lnTo>
                <a:lnTo>
                  <a:pt x="3785615" y="0"/>
                </a:lnTo>
                <a:lnTo>
                  <a:pt x="2798063" y="2711196"/>
                </a:lnTo>
                <a:close/>
              </a:path>
            </a:pathLst>
          </a:custGeom>
          <a:solidFill>
            <a:srgbClr val="4908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787427" y="4692395"/>
            <a:ext cx="5608320" cy="2094230"/>
          </a:xfrm>
          <a:custGeom>
            <a:avLst/>
            <a:gdLst/>
            <a:ahLst/>
            <a:cxnLst/>
            <a:rect l="l" t="t" r="r" b="b"/>
            <a:pathLst>
              <a:path w="5608320" h="2094229">
                <a:moveTo>
                  <a:pt x="4942331" y="2093975"/>
                </a:moveTo>
                <a:lnTo>
                  <a:pt x="0" y="2093975"/>
                </a:lnTo>
                <a:lnTo>
                  <a:pt x="665444" y="0"/>
                </a:lnTo>
                <a:lnTo>
                  <a:pt x="5607776" y="0"/>
                </a:lnTo>
                <a:lnTo>
                  <a:pt x="4942331" y="2093975"/>
                </a:lnTo>
                <a:close/>
              </a:path>
            </a:pathLst>
          </a:custGeom>
          <a:solidFill>
            <a:srgbClr val="4908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68680" y="3168396"/>
            <a:ext cx="9507220" cy="3046730"/>
          </a:xfrm>
          <a:custGeom>
            <a:avLst/>
            <a:gdLst/>
            <a:ahLst/>
            <a:cxnLst/>
            <a:rect l="l" t="t" r="r" b="b"/>
            <a:pathLst>
              <a:path w="9507220" h="3046729">
                <a:moveTo>
                  <a:pt x="8484107" y="3046475"/>
                </a:moveTo>
                <a:lnTo>
                  <a:pt x="0" y="3046475"/>
                </a:lnTo>
                <a:lnTo>
                  <a:pt x="1022604" y="0"/>
                </a:lnTo>
                <a:lnTo>
                  <a:pt x="9506712" y="0"/>
                </a:lnTo>
                <a:lnTo>
                  <a:pt x="8484107" y="3046475"/>
                </a:lnTo>
                <a:close/>
              </a:path>
            </a:pathLst>
          </a:custGeom>
          <a:solidFill>
            <a:srgbClr val="A31C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02002" y="3300520"/>
            <a:ext cx="2507615" cy="559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772668"/>
            <a:ext cx="3566159" cy="56997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29995" y="772668"/>
            <a:ext cx="3785870" cy="2711450"/>
          </a:xfrm>
          <a:custGeom>
            <a:avLst/>
            <a:gdLst/>
            <a:ahLst/>
            <a:cxnLst/>
            <a:rect l="l" t="t" r="r" b="b"/>
            <a:pathLst>
              <a:path w="3785870" h="2711450">
                <a:moveTo>
                  <a:pt x="2798063" y="2711196"/>
                </a:moveTo>
                <a:lnTo>
                  <a:pt x="0" y="2711196"/>
                </a:lnTo>
                <a:lnTo>
                  <a:pt x="989075" y="0"/>
                </a:lnTo>
                <a:lnTo>
                  <a:pt x="3785615" y="0"/>
                </a:lnTo>
                <a:lnTo>
                  <a:pt x="2798063" y="2711196"/>
                </a:lnTo>
                <a:close/>
              </a:path>
            </a:pathLst>
          </a:custGeom>
          <a:solidFill>
            <a:srgbClr val="4908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539996" y="3781043"/>
            <a:ext cx="5897880" cy="3007360"/>
          </a:xfrm>
          <a:custGeom>
            <a:avLst/>
            <a:gdLst/>
            <a:ahLst/>
            <a:cxnLst/>
            <a:rect l="l" t="t" r="r" b="b"/>
            <a:pathLst>
              <a:path w="5897880" h="3007359">
                <a:moveTo>
                  <a:pt x="4942332" y="3006852"/>
                </a:moveTo>
                <a:lnTo>
                  <a:pt x="0" y="3006852"/>
                </a:lnTo>
                <a:lnTo>
                  <a:pt x="955548" y="0"/>
                </a:lnTo>
                <a:lnTo>
                  <a:pt x="5897879" y="0"/>
                </a:lnTo>
                <a:lnTo>
                  <a:pt x="4942332" y="3006852"/>
                </a:lnTo>
                <a:close/>
              </a:path>
            </a:pathLst>
          </a:custGeom>
          <a:solidFill>
            <a:srgbClr val="4908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30580" y="2257044"/>
            <a:ext cx="9507220" cy="3046730"/>
          </a:xfrm>
          <a:custGeom>
            <a:avLst/>
            <a:gdLst/>
            <a:ahLst/>
            <a:cxnLst/>
            <a:rect l="l" t="t" r="r" b="b"/>
            <a:pathLst>
              <a:path w="9507220" h="3046729">
                <a:moveTo>
                  <a:pt x="8484107" y="3046475"/>
                </a:moveTo>
                <a:lnTo>
                  <a:pt x="0" y="3046475"/>
                </a:lnTo>
                <a:lnTo>
                  <a:pt x="1022604" y="0"/>
                </a:lnTo>
                <a:lnTo>
                  <a:pt x="9506712" y="0"/>
                </a:lnTo>
                <a:lnTo>
                  <a:pt x="8484107" y="3046475"/>
                </a:lnTo>
                <a:close/>
              </a:path>
            </a:pathLst>
          </a:custGeom>
          <a:solidFill>
            <a:srgbClr val="A31C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4262" y="860584"/>
            <a:ext cx="2552065" cy="345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2219" y="1354316"/>
            <a:ext cx="9258935" cy="5076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cursos.extensao@espm.br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ursos.extensao@espm.br" TargetMode="Externa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29995" y="772668"/>
            <a:ext cx="3785870" cy="2711450"/>
          </a:xfrm>
          <a:custGeom>
            <a:avLst/>
            <a:gdLst/>
            <a:ahLst/>
            <a:cxnLst/>
            <a:rect l="l" t="t" r="r" b="b"/>
            <a:pathLst>
              <a:path w="3785870" h="2711450">
                <a:moveTo>
                  <a:pt x="2798063" y="2711196"/>
                </a:moveTo>
                <a:lnTo>
                  <a:pt x="0" y="2711196"/>
                </a:lnTo>
                <a:lnTo>
                  <a:pt x="989075" y="0"/>
                </a:lnTo>
                <a:lnTo>
                  <a:pt x="3785615" y="0"/>
                </a:lnTo>
                <a:lnTo>
                  <a:pt x="2798063" y="2711196"/>
                </a:lnTo>
                <a:close/>
              </a:path>
            </a:pathLst>
          </a:custGeom>
          <a:solidFill>
            <a:srgbClr val="49081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30580" y="2257044"/>
            <a:ext cx="9607550" cy="4531360"/>
            <a:chOff x="830580" y="2257044"/>
            <a:chExt cx="9607550" cy="4531360"/>
          </a:xfrm>
        </p:grpSpPr>
        <p:sp>
          <p:nvSpPr>
            <p:cNvPr id="5" name="object 5"/>
            <p:cNvSpPr/>
            <p:nvPr/>
          </p:nvSpPr>
          <p:spPr>
            <a:xfrm>
              <a:off x="4539996" y="3781043"/>
              <a:ext cx="5897880" cy="3007360"/>
            </a:xfrm>
            <a:custGeom>
              <a:avLst/>
              <a:gdLst/>
              <a:ahLst/>
              <a:cxnLst/>
              <a:rect l="l" t="t" r="r" b="b"/>
              <a:pathLst>
                <a:path w="5897880" h="3007359">
                  <a:moveTo>
                    <a:pt x="4942332" y="3006852"/>
                  </a:moveTo>
                  <a:lnTo>
                    <a:pt x="0" y="3006852"/>
                  </a:lnTo>
                  <a:lnTo>
                    <a:pt x="955548" y="0"/>
                  </a:lnTo>
                  <a:lnTo>
                    <a:pt x="5897879" y="0"/>
                  </a:lnTo>
                  <a:lnTo>
                    <a:pt x="4942332" y="3006852"/>
                  </a:lnTo>
                  <a:close/>
                </a:path>
              </a:pathLst>
            </a:custGeom>
            <a:solidFill>
              <a:srgbClr val="4908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30580" y="2257044"/>
              <a:ext cx="9507220" cy="3046730"/>
            </a:xfrm>
            <a:custGeom>
              <a:avLst/>
              <a:gdLst/>
              <a:ahLst/>
              <a:cxnLst/>
              <a:rect l="l" t="t" r="r" b="b"/>
              <a:pathLst>
                <a:path w="9507220" h="3046729">
                  <a:moveTo>
                    <a:pt x="8484107" y="3046475"/>
                  </a:moveTo>
                  <a:lnTo>
                    <a:pt x="0" y="3046475"/>
                  </a:lnTo>
                  <a:lnTo>
                    <a:pt x="1022604" y="0"/>
                  </a:lnTo>
                  <a:lnTo>
                    <a:pt x="9506712" y="0"/>
                  </a:lnTo>
                  <a:lnTo>
                    <a:pt x="8484107" y="3046475"/>
                  </a:lnTo>
                  <a:close/>
                </a:path>
              </a:pathLst>
            </a:custGeom>
            <a:solidFill>
              <a:srgbClr val="A31C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941161" y="3614503"/>
            <a:ext cx="3343910" cy="559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10" dirty="0">
                <a:solidFill>
                  <a:srgbClr val="DB5E5E"/>
                </a:solidFill>
                <a:latin typeface="Arial"/>
                <a:cs typeface="Arial"/>
              </a:rPr>
              <a:t>CERTIFICADOS</a:t>
            </a:r>
            <a:endParaRPr sz="35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97552" y="772668"/>
            <a:ext cx="5718048" cy="601370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0" y="1490472"/>
            <a:ext cx="3561715" cy="562610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56210" rIns="0" bIns="0" rtlCol="0">
            <a:spAutoFit/>
          </a:bodyPr>
          <a:lstStyle/>
          <a:p>
            <a:pPr marL="274320">
              <a:lnSpc>
                <a:spcPct val="100000"/>
              </a:lnSpc>
              <a:spcBef>
                <a:spcPts val="1230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CERTIFICADO</a:t>
            </a:r>
            <a:r>
              <a:rPr sz="1550" spc="-4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DE</a:t>
            </a:r>
            <a:r>
              <a:rPr sz="1550" spc="4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CONCLUSÃO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9197" y="2330720"/>
            <a:ext cx="8876030" cy="15906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43915">
              <a:lnSpc>
                <a:spcPct val="154800"/>
              </a:lnSpc>
              <a:spcBef>
                <a:spcPts val="95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certificado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sz="135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emitido</a:t>
            </a:r>
            <a:r>
              <a:rPr sz="1350" spc="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formato</a:t>
            </a:r>
            <a:r>
              <a:rPr sz="135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350" spc="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até</a:t>
            </a:r>
            <a:r>
              <a:rPr sz="1350" spc="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15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dias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após</a:t>
            </a:r>
            <a:r>
              <a:rPr sz="13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término</a:t>
            </a:r>
            <a:r>
              <a:rPr sz="135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curso.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isso,</a:t>
            </a:r>
            <a:r>
              <a:rPr sz="135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aluno</a:t>
            </a:r>
            <a:r>
              <a:rPr sz="135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deverá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ter</a:t>
            </a:r>
            <a:r>
              <a:rPr sz="135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uma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frequência</a:t>
            </a:r>
            <a:r>
              <a:rPr sz="135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mínima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75%</a:t>
            </a:r>
            <a:r>
              <a:rPr sz="1350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nas</a:t>
            </a:r>
            <a:r>
              <a:rPr sz="135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aulas</a:t>
            </a:r>
            <a:r>
              <a:rPr sz="1350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registradas</a:t>
            </a:r>
            <a:r>
              <a:rPr sz="1350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ao</a:t>
            </a:r>
            <a:r>
              <a:rPr sz="13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vivo</a:t>
            </a:r>
            <a:r>
              <a:rPr sz="13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pelo</a:t>
            </a:r>
            <a:r>
              <a:rPr sz="13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professor.</a:t>
            </a: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8457565" algn="l"/>
              </a:tabLst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Após</a:t>
            </a:r>
            <a:r>
              <a:rPr sz="1350" spc="2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sz="135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aprovado,</a:t>
            </a:r>
            <a:r>
              <a:rPr sz="135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aluno</a:t>
            </a:r>
            <a:r>
              <a:rPr sz="135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receberá</a:t>
            </a:r>
            <a:r>
              <a:rPr sz="1350" spc="2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r>
              <a:rPr sz="1350" spc="2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e-mail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spc="2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WhatsApp</a:t>
            </a:r>
            <a:r>
              <a:rPr sz="135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1350" spc="2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plataforma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BrasilOpenBadge</a:t>
            </a:r>
            <a:r>
              <a:rPr sz="1350" spc="2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informando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350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350" spc="-20" dirty="0">
                <a:solidFill>
                  <a:srgbClr val="FFFFFF"/>
                </a:solidFill>
                <a:latin typeface="Calibri"/>
                <a:cs typeface="Calibri"/>
              </a:rPr>
              <a:t>ESPM</a:t>
            </a:r>
            <a:endParaRPr sz="1350">
              <a:latin typeface="Calibri"/>
              <a:cs typeface="Calibri"/>
            </a:endParaRPr>
          </a:p>
          <a:p>
            <a:pPr marL="12700" marR="5080">
              <a:lnSpc>
                <a:spcPts val="2530"/>
              </a:lnSpc>
              <a:spcBef>
                <a:spcPts val="90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emitiu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certificado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digital.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Basta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acessar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link,</a:t>
            </a:r>
            <a:r>
              <a:rPr sz="135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emitir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badge</a:t>
            </a:r>
            <a:r>
              <a:rPr sz="135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estará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tudo</a:t>
            </a:r>
            <a:r>
              <a:rPr sz="135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pronto</a:t>
            </a:r>
            <a:r>
              <a:rPr sz="13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35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compartilhá-lo</a:t>
            </a:r>
            <a:r>
              <a:rPr sz="1350" spc="3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nas</a:t>
            </a:r>
            <a:r>
              <a:rPr sz="135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redes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sociais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3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gerar</a:t>
            </a:r>
            <a:r>
              <a:rPr sz="135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Certificado</a:t>
            </a:r>
            <a:r>
              <a:rPr sz="13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350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papel.</a:t>
            </a:r>
            <a:endParaRPr sz="13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0318" y="3250109"/>
            <a:ext cx="2886075" cy="10947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805815">
              <a:lnSpc>
                <a:spcPct val="100299"/>
              </a:lnSpc>
              <a:spcBef>
                <a:spcPts val="90"/>
              </a:spcBef>
            </a:pPr>
            <a:r>
              <a:rPr sz="3500" b="1" spc="-20" dirty="0">
                <a:solidFill>
                  <a:srgbClr val="DB5E5E"/>
                </a:solidFill>
                <a:latin typeface="Arial"/>
                <a:cs typeface="Arial"/>
              </a:rPr>
              <a:t>DADOS </a:t>
            </a:r>
            <a:r>
              <a:rPr sz="3500" b="1" spc="-55" dirty="0">
                <a:solidFill>
                  <a:srgbClr val="DB5E5E"/>
                </a:solidFill>
                <a:latin typeface="Arial"/>
                <a:cs typeface="Arial"/>
              </a:rPr>
              <a:t>CADASTRAIS</a:t>
            </a:r>
            <a:endParaRPr sz="3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06511" y="1667255"/>
            <a:ext cx="368807" cy="35356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53855" y="1883663"/>
            <a:ext cx="524256" cy="5349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0" y="1054608"/>
            <a:ext cx="3561715" cy="561340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56210" rIns="0" bIns="0" rtlCol="0">
            <a:spAutoFit/>
          </a:bodyPr>
          <a:lstStyle/>
          <a:p>
            <a:pPr marL="758825">
              <a:lnSpc>
                <a:spcPct val="100000"/>
              </a:lnSpc>
              <a:spcBef>
                <a:spcPts val="1230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DADOS</a:t>
            </a:r>
            <a:r>
              <a:rPr sz="155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CADASTRAIS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49720" y="2279376"/>
            <a:ext cx="5192395" cy="2388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INFORMAÇÕES</a:t>
            </a:r>
            <a:r>
              <a:rPr sz="1450" b="1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1450" b="1" spc="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BOLETO</a:t>
            </a:r>
            <a:r>
              <a:rPr sz="145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BANCÁRIO</a:t>
            </a:r>
            <a:r>
              <a:rPr sz="145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50" b="1" spc="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NOTA</a:t>
            </a:r>
            <a:r>
              <a:rPr sz="145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FFFFFF"/>
                </a:solidFill>
                <a:latin typeface="Arial"/>
                <a:cs typeface="Arial"/>
              </a:rPr>
              <a:t>FISCAL</a:t>
            </a:r>
            <a:endParaRPr sz="1450">
              <a:latin typeface="Arial"/>
              <a:cs typeface="Arial"/>
            </a:endParaRPr>
          </a:p>
          <a:p>
            <a:pPr marL="670560" marR="663575" algn="ctr">
              <a:lnSpc>
                <a:spcPct val="105700"/>
              </a:lnSpc>
              <a:spcBef>
                <a:spcPts val="149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ASSOCIAÇÃO</a:t>
            </a:r>
            <a:r>
              <a:rPr sz="1400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ESCOLA</a:t>
            </a:r>
            <a:r>
              <a:rPr sz="14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SUPERIOR</a:t>
            </a:r>
            <a:r>
              <a:rPr sz="140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PROPAGANDA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MARKETING</a:t>
            </a:r>
            <a:endParaRPr sz="1400">
              <a:latin typeface="Calibri"/>
              <a:cs typeface="Calibri"/>
            </a:endParaRPr>
          </a:p>
          <a:p>
            <a:pPr marL="7620" algn="ctr">
              <a:lnSpc>
                <a:spcPct val="100000"/>
              </a:lnSpc>
              <a:spcBef>
                <a:spcPts val="168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CNPJ:</a:t>
            </a:r>
            <a:r>
              <a:rPr sz="1400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61.825.675/0006-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79</a:t>
            </a:r>
            <a:endParaRPr sz="1400">
              <a:latin typeface="Calibri"/>
              <a:cs typeface="Calibri"/>
            </a:endParaRPr>
          </a:p>
          <a:p>
            <a:pPr marL="425450" marR="455930" algn="ctr">
              <a:lnSpc>
                <a:spcPct val="100000"/>
              </a:lnSpc>
              <a:spcBef>
                <a:spcPts val="15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Inscrição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Municipal:</a:t>
            </a:r>
            <a:r>
              <a:rPr sz="14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2.943.352-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4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Inscrição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Estadual:</a:t>
            </a:r>
            <a:r>
              <a:rPr sz="1400" spc="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Isenta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Endereço: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Rua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Joaquim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Távora,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1240</a:t>
            </a:r>
            <a:endParaRPr sz="1400">
              <a:latin typeface="Calibri"/>
              <a:cs typeface="Calibri"/>
            </a:endParaRPr>
          </a:p>
          <a:p>
            <a:pPr marL="1536700" marR="1520825" indent="325755">
              <a:lnSpc>
                <a:spcPts val="1689"/>
              </a:lnSpc>
              <a:spcBef>
                <a:spcPts val="5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Bairro: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Vila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Mariana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Cidade:</a:t>
            </a:r>
            <a:r>
              <a:rPr sz="14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São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Paulo</a:t>
            </a:r>
            <a:r>
              <a:rPr sz="14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Estado:</a:t>
            </a:r>
            <a:r>
              <a:rPr sz="14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SP</a:t>
            </a:r>
            <a:endParaRPr sz="1400">
              <a:latin typeface="Calibri"/>
              <a:cs typeface="Calibri"/>
            </a:endParaRPr>
          </a:p>
          <a:p>
            <a:pPr marL="2021205">
              <a:lnSpc>
                <a:spcPts val="1625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CEP: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04015-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013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0" y="1490472"/>
            <a:ext cx="3561715" cy="562610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5621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230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DIFERENCIAL</a:t>
            </a:r>
            <a:r>
              <a:rPr sz="155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TRIBUTÁRIO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17174" y="2824992"/>
            <a:ext cx="6504940" cy="4006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50" dirty="0"/>
              <a:t>A</a:t>
            </a:r>
            <a:r>
              <a:rPr sz="1350" spc="409" dirty="0"/>
              <a:t> </a:t>
            </a:r>
            <a:r>
              <a:rPr sz="2450" b="1" spc="-10" dirty="0">
                <a:latin typeface="Calibri"/>
                <a:cs typeface="Calibri"/>
              </a:rPr>
              <a:t>ESPM</a:t>
            </a:r>
            <a:r>
              <a:rPr sz="2450" b="1" spc="-260" dirty="0">
                <a:latin typeface="Calibri"/>
                <a:cs typeface="Calibri"/>
              </a:rPr>
              <a:t> </a:t>
            </a:r>
            <a:r>
              <a:rPr sz="1350" dirty="0"/>
              <a:t>é</a:t>
            </a:r>
            <a:r>
              <a:rPr sz="1350" spc="135" dirty="0"/>
              <a:t> </a:t>
            </a:r>
            <a:r>
              <a:rPr sz="1350" dirty="0"/>
              <a:t>uma</a:t>
            </a:r>
            <a:r>
              <a:rPr sz="1350" spc="100" dirty="0"/>
              <a:t> </a:t>
            </a:r>
            <a:r>
              <a:rPr sz="1350" dirty="0"/>
              <a:t>entidade</a:t>
            </a:r>
            <a:r>
              <a:rPr sz="1350" spc="110" dirty="0"/>
              <a:t> </a:t>
            </a:r>
            <a:r>
              <a:rPr sz="1350" dirty="0"/>
              <a:t>sem</a:t>
            </a:r>
            <a:r>
              <a:rPr sz="1350" spc="120" dirty="0"/>
              <a:t> </a:t>
            </a:r>
            <a:r>
              <a:rPr sz="1350" dirty="0"/>
              <a:t>fins</a:t>
            </a:r>
            <a:r>
              <a:rPr sz="1350" spc="120" dirty="0"/>
              <a:t> </a:t>
            </a:r>
            <a:r>
              <a:rPr sz="1350" dirty="0"/>
              <a:t>econômicos</a:t>
            </a:r>
            <a:r>
              <a:rPr sz="1350" spc="85" dirty="0"/>
              <a:t> </a:t>
            </a:r>
            <a:r>
              <a:rPr sz="1350" dirty="0"/>
              <a:t>voltada</a:t>
            </a:r>
            <a:r>
              <a:rPr sz="1350" spc="95" dirty="0"/>
              <a:t> </a:t>
            </a:r>
            <a:r>
              <a:rPr sz="1350" dirty="0"/>
              <a:t>para</a:t>
            </a:r>
            <a:r>
              <a:rPr sz="1350" spc="95" dirty="0"/>
              <a:t> </a:t>
            </a:r>
            <a:r>
              <a:rPr sz="1350" dirty="0"/>
              <a:t>o</a:t>
            </a:r>
            <a:r>
              <a:rPr sz="1350" spc="125" dirty="0"/>
              <a:t> </a:t>
            </a:r>
            <a:r>
              <a:rPr sz="1350" dirty="0"/>
              <a:t>ensino</a:t>
            </a:r>
            <a:r>
              <a:rPr sz="1350" spc="65" dirty="0"/>
              <a:t> </a:t>
            </a:r>
            <a:r>
              <a:rPr sz="1350" dirty="0"/>
              <a:t>superior</a:t>
            </a:r>
            <a:r>
              <a:rPr sz="1350" spc="150" dirty="0"/>
              <a:t> </a:t>
            </a:r>
            <a:r>
              <a:rPr sz="1350" dirty="0"/>
              <a:t>e</a:t>
            </a:r>
            <a:r>
              <a:rPr sz="1350" spc="80" dirty="0"/>
              <a:t> </a:t>
            </a:r>
            <a:r>
              <a:rPr sz="1350" spc="-10" dirty="0"/>
              <a:t>nesta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17174" y="3206920"/>
            <a:ext cx="7258684" cy="2065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6000"/>
              </a:lnSpc>
              <a:spcBef>
                <a:spcPts val="100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condição</a:t>
            </a:r>
            <a:r>
              <a:rPr sz="1350" spc="16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goza</a:t>
            </a:r>
            <a:r>
              <a:rPr sz="1350" spc="17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benefício</a:t>
            </a:r>
            <a:r>
              <a:rPr sz="1350" spc="17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1350" spc="15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imunidade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tributária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previsto</a:t>
            </a:r>
            <a:r>
              <a:rPr sz="1350" spc="17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artigo</a:t>
            </a:r>
            <a:r>
              <a:rPr sz="1350" spc="17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150,</a:t>
            </a:r>
            <a:r>
              <a:rPr sz="1350" spc="16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1350" spc="17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alínea</a:t>
            </a:r>
            <a:r>
              <a:rPr sz="1350" spc="17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spc="-25" dirty="0">
                <a:solidFill>
                  <a:srgbClr val="FFFFFF"/>
                </a:solidFill>
                <a:latin typeface="Calibri"/>
                <a:cs typeface="Calibri"/>
              </a:rPr>
              <a:t>“c”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1350" spc="15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Constituição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Federal,</a:t>
            </a:r>
            <a:r>
              <a:rPr sz="1350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combinado</a:t>
            </a:r>
            <a:r>
              <a:rPr sz="1350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350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disposto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50" spc="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Lei</a:t>
            </a:r>
            <a:r>
              <a:rPr sz="1350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350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º</a:t>
            </a:r>
            <a:r>
              <a:rPr sz="1350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9.532/97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1350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artigo</a:t>
            </a:r>
            <a:r>
              <a:rPr sz="1350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14</a:t>
            </a:r>
            <a:r>
              <a:rPr sz="1350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350" spc="15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código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tributário</a:t>
            </a:r>
            <a:r>
              <a:rPr sz="1350" spc="12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nacional,</a:t>
            </a:r>
            <a:r>
              <a:rPr sz="1350" spc="11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sendo</a:t>
            </a:r>
            <a:r>
              <a:rPr sz="1350" spc="13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vedada</a:t>
            </a:r>
            <a:r>
              <a:rPr sz="1350" spc="114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50" spc="12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retenção</a:t>
            </a:r>
            <a:r>
              <a:rPr sz="1350" spc="12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13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quaisquer</a:t>
            </a:r>
            <a:r>
              <a:rPr sz="1350" spc="11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impostos</a:t>
            </a:r>
            <a:r>
              <a:rPr sz="1350" spc="12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sobre</a:t>
            </a:r>
            <a:r>
              <a:rPr sz="1350" spc="12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suas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 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atividades educacionais.</a:t>
            </a:r>
            <a:endParaRPr sz="1350">
              <a:latin typeface="Calibri"/>
              <a:cs typeface="Calibri"/>
            </a:endParaRPr>
          </a:p>
          <a:p>
            <a:pPr marL="12700" marR="8255" algn="just">
              <a:lnSpc>
                <a:spcPct val="156300"/>
              </a:lnSpc>
              <a:spcBef>
                <a:spcPts val="880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Eventuais</a:t>
            </a:r>
            <a:r>
              <a:rPr sz="1350" spc="2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recolhimentos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2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tributos</a:t>
            </a:r>
            <a:r>
              <a:rPr sz="1350" spc="2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serão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2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sua</a:t>
            </a:r>
            <a:r>
              <a:rPr sz="1350" spc="2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exclusiva</a:t>
            </a:r>
            <a:r>
              <a:rPr sz="1350" spc="2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responsabilidade,</a:t>
            </a:r>
            <a:r>
              <a:rPr sz="1350" spc="2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facultando-</a:t>
            </a:r>
            <a:r>
              <a:rPr sz="1350" spc="26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350" spc="2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25" dirty="0">
                <a:solidFill>
                  <a:srgbClr val="FFFFFF"/>
                </a:solidFill>
                <a:latin typeface="Calibri"/>
                <a:cs typeface="Calibri"/>
              </a:rPr>
              <a:t>ao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interessado</a:t>
            </a:r>
            <a:r>
              <a:rPr sz="1350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solicitar</a:t>
            </a:r>
            <a:r>
              <a:rPr sz="1350" spc="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declaração</a:t>
            </a:r>
            <a:r>
              <a:rPr sz="1350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comprobatória</a:t>
            </a:r>
            <a:r>
              <a:rPr sz="13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13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imunidade</a:t>
            </a:r>
            <a:r>
              <a:rPr sz="135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fiscal.</a:t>
            </a:r>
            <a:endParaRPr sz="13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89638" y="3250109"/>
            <a:ext cx="3108325" cy="10947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710565" marR="5080" indent="-698500">
              <a:lnSpc>
                <a:spcPct val="100299"/>
              </a:lnSpc>
              <a:spcBef>
                <a:spcPts val="90"/>
              </a:spcBef>
            </a:pPr>
            <a:r>
              <a:rPr sz="3500" b="1" spc="-10" dirty="0">
                <a:solidFill>
                  <a:srgbClr val="DB5E5E"/>
                </a:solidFill>
                <a:latin typeface="Arial"/>
                <a:cs typeface="Arial"/>
              </a:rPr>
              <a:t>DISPOSIÇÕES GERAIS</a:t>
            </a:r>
            <a:endParaRPr sz="3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06511" y="1667255"/>
            <a:ext cx="368807" cy="35356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53855" y="1883663"/>
            <a:ext cx="524256" cy="5349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0" y="1490472"/>
            <a:ext cx="3561715" cy="562610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33020" rIns="0" bIns="0" rtlCol="0">
            <a:spAutoFit/>
          </a:bodyPr>
          <a:lstStyle/>
          <a:p>
            <a:pPr marL="1240155" marR="149225" indent="-1094740">
              <a:lnSpc>
                <a:spcPct val="101299"/>
              </a:lnSpc>
              <a:spcBef>
                <a:spcPts val="260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CANCELAMENTO</a:t>
            </a:r>
            <a:r>
              <a:rPr sz="1550" spc="4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OU</a:t>
            </a:r>
            <a:r>
              <a:rPr sz="155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ADIAMENTO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DO</a:t>
            </a:r>
            <a:r>
              <a:rPr sz="155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CURSO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7174" y="2644301"/>
            <a:ext cx="8181975" cy="27870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55400"/>
              </a:lnSpc>
              <a:spcBef>
                <a:spcPts val="9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poderá</a:t>
            </a:r>
            <a:r>
              <a:rPr sz="1400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sz="1400" spc="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cancelado</a:t>
            </a:r>
            <a:r>
              <a:rPr sz="1400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e/ou</a:t>
            </a:r>
            <a:r>
              <a:rPr sz="1400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adiado</a:t>
            </a:r>
            <a:r>
              <a:rPr sz="140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sz="1400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não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haja</a:t>
            </a:r>
            <a:r>
              <a:rPr sz="1400" spc="204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número</a:t>
            </a:r>
            <a:r>
              <a:rPr sz="1400" spc="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mínimo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21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estudantes</a:t>
            </a:r>
            <a:r>
              <a:rPr sz="1400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inscritos</a:t>
            </a:r>
            <a:r>
              <a:rPr sz="1400" spc="21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justifique</a:t>
            </a:r>
            <a:r>
              <a:rPr sz="1400" spc="2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abertura</a:t>
            </a:r>
            <a:r>
              <a:rPr sz="1400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2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curso,</a:t>
            </a:r>
            <a:r>
              <a:rPr sz="1400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conforme</a:t>
            </a:r>
            <a:r>
              <a:rPr sz="1400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estabelecido</a:t>
            </a:r>
            <a:r>
              <a:rPr sz="1400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pela</a:t>
            </a:r>
            <a:r>
              <a:rPr sz="140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Coordenação.</a:t>
            </a:r>
            <a:r>
              <a:rPr sz="140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sz="1400" spc="2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estudante</a:t>
            </a:r>
            <a:r>
              <a:rPr sz="1400" spc="2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não</a:t>
            </a:r>
            <a:r>
              <a:rPr sz="1400" spc="24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concorde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400" spc="4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4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adiamento</a:t>
            </a:r>
            <a:r>
              <a:rPr sz="1400" spc="4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4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curso,</a:t>
            </a:r>
            <a:r>
              <a:rPr sz="1400" spc="4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deverá</a:t>
            </a:r>
            <a:r>
              <a:rPr sz="1400" spc="4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solicitar</a:t>
            </a:r>
            <a:r>
              <a:rPr sz="1400" spc="41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spc="4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transferência</a:t>
            </a:r>
            <a:r>
              <a:rPr sz="1400" spc="42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e/ou</a:t>
            </a:r>
            <a:r>
              <a:rPr sz="1400" spc="4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cancelamento</a:t>
            </a:r>
            <a:r>
              <a:rPr sz="1400" spc="4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junto</a:t>
            </a:r>
            <a:r>
              <a:rPr sz="1400" spc="4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spc="44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Central</a:t>
            </a:r>
            <a:r>
              <a:rPr sz="1400" spc="4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Relacionamento</a:t>
            </a:r>
            <a:r>
              <a:rPr sz="1400" spc="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através</a:t>
            </a:r>
            <a:r>
              <a:rPr sz="140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e-mail</a:t>
            </a:r>
            <a:r>
              <a:rPr sz="140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u="sng" dirty="0">
                <a:solidFill>
                  <a:srgbClr val="F2F2F2"/>
                </a:solidFill>
                <a:uFill>
                  <a:solidFill>
                    <a:srgbClr val="F2F2F2"/>
                  </a:solidFill>
                </a:uFill>
                <a:latin typeface="Calibri"/>
                <a:cs typeface="Calibri"/>
                <a:hlinkClick r:id="rId3"/>
              </a:rPr>
              <a:t>cursos.extensao@espm.br</a:t>
            </a:r>
            <a:r>
              <a:rPr sz="1400" spc="135" dirty="0">
                <a:solidFill>
                  <a:srgbClr val="F2F2F2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até</a:t>
            </a:r>
            <a:r>
              <a:rPr sz="1400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24</a:t>
            </a:r>
            <a:r>
              <a:rPr sz="140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horas</a:t>
            </a:r>
            <a:r>
              <a:rPr sz="1400" spc="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13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antecedência</a:t>
            </a:r>
            <a:r>
              <a:rPr sz="1400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início</a:t>
            </a:r>
            <a:r>
              <a:rPr sz="1400" spc="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do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curso.</a:t>
            </a:r>
            <a:endParaRPr sz="1400">
              <a:latin typeface="Calibri"/>
              <a:cs typeface="Calibri"/>
            </a:endParaRPr>
          </a:p>
          <a:p>
            <a:pPr marL="12700" marR="16510" algn="just">
              <a:lnSpc>
                <a:spcPct val="155400"/>
              </a:lnSpc>
              <a:spcBef>
                <a:spcPts val="869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Após</a:t>
            </a:r>
            <a:r>
              <a:rPr sz="1400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início</a:t>
            </a:r>
            <a:r>
              <a:rPr sz="1400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2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curso,</a:t>
            </a:r>
            <a:r>
              <a:rPr sz="140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sz="140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estudante</a:t>
            </a:r>
            <a:r>
              <a:rPr sz="1400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não</a:t>
            </a:r>
            <a:r>
              <a:rPr sz="1400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formalize</a:t>
            </a:r>
            <a:r>
              <a:rPr sz="140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seu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pedido</a:t>
            </a:r>
            <a:r>
              <a:rPr sz="140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desistência,</a:t>
            </a:r>
            <a:r>
              <a:rPr sz="1400" spc="21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não</a:t>
            </a:r>
            <a:r>
              <a:rPr sz="1400" spc="22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caberá</a:t>
            </a:r>
            <a:r>
              <a:rPr sz="1400" spc="22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qualquer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restituição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valores</a:t>
            </a:r>
            <a:r>
              <a:rPr sz="1400" spc="4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pois</a:t>
            </a:r>
            <a:r>
              <a:rPr sz="1400" spc="4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caracterizado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abandono</a:t>
            </a:r>
            <a:r>
              <a:rPr sz="1400" spc="4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4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400" spc="45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spc="4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mesmo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deverá</a:t>
            </a:r>
            <a:r>
              <a:rPr sz="1400" spc="4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honrar</a:t>
            </a:r>
            <a:r>
              <a:rPr sz="1400" spc="47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400" spc="45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0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pagamento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das</a:t>
            </a:r>
            <a:r>
              <a:rPr sz="1400" spc="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parcelas</a:t>
            </a:r>
            <a:r>
              <a:rPr sz="1400" spc="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vencer</a:t>
            </a:r>
            <a:r>
              <a:rPr sz="14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já</a:t>
            </a:r>
            <a:r>
              <a:rPr sz="14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que,</a:t>
            </a:r>
            <a:r>
              <a:rPr sz="14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os</a:t>
            </a:r>
            <a:r>
              <a:rPr sz="14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serviços</a:t>
            </a:r>
            <a:r>
              <a:rPr sz="14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ficaram</a:t>
            </a:r>
            <a:r>
              <a:rPr sz="14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4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sua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disposição.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10" dirty="0">
                <a:solidFill>
                  <a:srgbClr val="DB5E5E"/>
                </a:solidFill>
                <a:latin typeface="Arial"/>
                <a:cs typeface="Arial"/>
              </a:rPr>
              <a:t>CONTATOS</a:t>
            </a:r>
            <a:endParaRPr sz="35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689347" y="3308603"/>
            <a:ext cx="1316990" cy="2618740"/>
            <a:chOff x="4689347" y="3308603"/>
            <a:chExt cx="1316990" cy="26187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45963" y="5141976"/>
              <a:ext cx="960119" cy="7848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89347" y="3308603"/>
              <a:ext cx="419100" cy="4358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89347" y="4302251"/>
              <a:ext cx="419100" cy="440435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408114" y="3384285"/>
            <a:ext cx="3855720" cy="29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50" dirty="0">
                <a:solidFill>
                  <a:srgbClr val="FFFFFF"/>
                </a:solidFill>
                <a:latin typeface="Calibri"/>
                <a:cs typeface="Calibri"/>
              </a:rPr>
              <a:t>+55</a:t>
            </a:r>
            <a:r>
              <a:rPr sz="175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50" dirty="0">
                <a:solidFill>
                  <a:srgbClr val="FFFFFF"/>
                </a:solidFill>
                <a:latin typeface="Calibri"/>
                <a:cs typeface="Calibri"/>
              </a:rPr>
              <a:t>0800 607</a:t>
            </a:r>
            <a:r>
              <a:rPr sz="175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50" dirty="0">
                <a:solidFill>
                  <a:srgbClr val="FFFFFF"/>
                </a:solidFill>
                <a:latin typeface="Calibri"/>
                <a:cs typeface="Calibri"/>
              </a:rPr>
              <a:t>3777</a:t>
            </a:r>
            <a:r>
              <a:rPr sz="175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Calibri"/>
                <a:cs typeface="Calibri"/>
              </a:rPr>
              <a:t>(Telefone</a:t>
            </a:r>
            <a:r>
              <a:rPr sz="175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75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Calibri"/>
                <a:cs typeface="Calibri"/>
              </a:rPr>
              <a:t>WhatsApp)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34996" y="4374905"/>
            <a:ext cx="2428240" cy="29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5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  <a:hlinkClick r:id="rId5"/>
              </a:rPr>
              <a:t>cursos.extensao@espm.br</a:t>
            </a:r>
            <a:endParaRPr sz="17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772668"/>
            <a:ext cx="10692765" cy="5953125"/>
            <a:chOff x="0" y="772668"/>
            <a:chExt cx="10692765" cy="59531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772668"/>
              <a:ext cx="10692384" cy="59527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854964"/>
              <a:ext cx="1254760" cy="2672080"/>
            </a:xfrm>
            <a:custGeom>
              <a:avLst/>
              <a:gdLst/>
              <a:ahLst/>
              <a:cxnLst/>
              <a:rect l="l" t="t" r="r" b="b"/>
              <a:pathLst>
                <a:path w="1254760" h="2672079">
                  <a:moveTo>
                    <a:pt x="1254252" y="0"/>
                  </a:moveTo>
                  <a:lnTo>
                    <a:pt x="352043" y="2671571"/>
                  </a:lnTo>
                </a:path>
                <a:path w="1254760" h="2672079">
                  <a:moveTo>
                    <a:pt x="1138427" y="0"/>
                  </a:moveTo>
                  <a:lnTo>
                    <a:pt x="236219" y="2671571"/>
                  </a:lnTo>
                </a:path>
                <a:path w="1254760" h="2672079">
                  <a:moveTo>
                    <a:pt x="1018031" y="0"/>
                  </a:moveTo>
                  <a:lnTo>
                    <a:pt x="115823" y="2671571"/>
                  </a:lnTo>
                </a:path>
                <a:path w="1254760" h="2672079">
                  <a:moveTo>
                    <a:pt x="902207" y="0"/>
                  </a:moveTo>
                  <a:lnTo>
                    <a:pt x="0" y="2671571"/>
                  </a:lnTo>
                </a:path>
              </a:pathLst>
            </a:custGeom>
            <a:ln w="12192">
              <a:solidFill>
                <a:srgbClr val="DB5E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50748" y="853440"/>
              <a:ext cx="901065" cy="2670175"/>
            </a:xfrm>
            <a:custGeom>
              <a:avLst/>
              <a:gdLst/>
              <a:ahLst/>
              <a:cxnLst/>
              <a:rect l="l" t="t" r="r" b="b"/>
              <a:pathLst>
                <a:path w="901065" h="2670175">
                  <a:moveTo>
                    <a:pt x="900684" y="0"/>
                  </a:moveTo>
                  <a:lnTo>
                    <a:pt x="0" y="2670048"/>
                  </a:lnTo>
                </a:path>
              </a:pathLst>
            </a:custGeom>
            <a:ln w="24384">
              <a:solidFill>
                <a:srgbClr val="DB5E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831" y="854964"/>
              <a:ext cx="1257300" cy="2672080"/>
            </a:xfrm>
            <a:custGeom>
              <a:avLst/>
              <a:gdLst/>
              <a:ahLst/>
              <a:cxnLst/>
              <a:rect l="l" t="t" r="r" b="b"/>
              <a:pathLst>
                <a:path w="1257300" h="2672079">
                  <a:moveTo>
                    <a:pt x="1257300" y="0"/>
                  </a:moveTo>
                  <a:lnTo>
                    <a:pt x="356616" y="2671571"/>
                  </a:lnTo>
                </a:path>
                <a:path w="1257300" h="2672079">
                  <a:moveTo>
                    <a:pt x="1138427" y="0"/>
                  </a:moveTo>
                  <a:lnTo>
                    <a:pt x="236220" y="2671571"/>
                  </a:lnTo>
                </a:path>
                <a:path w="1257300" h="2672079">
                  <a:moveTo>
                    <a:pt x="1018032" y="0"/>
                  </a:moveTo>
                  <a:lnTo>
                    <a:pt x="115824" y="2671571"/>
                  </a:lnTo>
                </a:path>
                <a:path w="1257300" h="2672079">
                  <a:moveTo>
                    <a:pt x="900684" y="0"/>
                  </a:moveTo>
                  <a:lnTo>
                    <a:pt x="0" y="2671571"/>
                  </a:lnTo>
                </a:path>
              </a:pathLst>
            </a:custGeom>
            <a:ln w="12192">
              <a:solidFill>
                <a:srgbClr val="DB5E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3871" y="6256019"/>
              <a:ext cx="710183" cy="277367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659351" y="2367820"/>
            <a:ext cx="9573895" cy="34798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Aos</a:t>
            </a:r>
            <a:r>
              <a:rPr sz="14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cuidados</a:t>
            </a:r>
            <a:r>
              <a:rPr sz="1400" spc="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1400" spc="-10" dirty="0" err="1">
                <a:solidFill>
                  <a:srgbClr val="FFFFFF"/>
                </a:solidFill>
                <a:latin typeface="Calibri"/>
                <a:cs typeface="Calibri"/>
              </a:rPr>
              <a:t>Myrian</a:t>
            </a:r>
            <a:r>
              <a:rPr lang="pt-BR" sz="1400" spc="-10" dirty="0">
                <a:solidFill>
                  <a:srgbClr val="FFFFFF"/>
                </a:solidFill>
                <a:latin typeface="Calibri"/>
                <a:cs typeface="Calibri"/>
              </a:rPr>
              <a:t> ,</a:t>
            </a:r>
            <a:endParaRPr sz="1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89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São</a:t>
            </a:r>
            <a:r>
              <a:rPr sz="14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Paulo,</a:t>
            </a:r>
            <a:r>
              <a:rPr sz="140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1400" spc="50" dirty="0">
                <a:solidFill>
                  <a:srgbClr val="FFFFFF"/>
                </a:solidFill>
                <a:latin typeface="Calibri"/>
                <a:cs typeface="Calibri"/>
              </a:rPr>
              <a:t>18</a:t>
            </a:r>
            <a:r>
              <a:rPr sz="1400" spc="2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setembro</a:t>
            </a:r>
            <a:r>
              <a:rPr sz="140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2025.</a:t>
            </a:r>
            <a:endParaRPr sz="14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689"/>
              </a:spcBef>
            </a:pP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Atendendo</a:t>
            </a:r>
            <a:r>
              <a:rPr sz="1400" spc="4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400" spc="4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sua</a:t>
            </a:r>
            <a:r>
              <a:rPr sz="1400" spc="4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solicitação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400" spc="3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encaminhamos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nossa</a:t>
            </a:r>
            <a:r>
              <a:rPr sz="1400" spc="3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proposta</a:t>
            </a:r>
            <a:r>
              <a:rPr sz="1400" spc="3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400" spc="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spc="3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realização</a:t>
            </a:r>
            <a:r>
              <a:rPr sz="1400" spc="4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400" spc="3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1400" spc="390" dirty="0">
                <a:solidFill>
                  <a:srgbClr val="FFFFFF"/>
                </a:solidFill>
                <a:latin typeface="Calibri"/>
                <a:cs typeface="Calibri"/>
              </a:rPr>
              <a:t>curso “</a:t>
            </a:r>
            <a:r>
              <a:rPr lang="pt-BR" sz="1400" dirty="0">
                <a:solidFill>
                  <a:srgbClr val="FFFFFF"/>
                </a:solidFill>
                <a:latin typeface="Calibri"/>
                <a:cs typeface="Calibri"/>
              </a:rPr>
              <a:t>O Texto Publicitário Criativo - técnicas para redação de textos no ambiente online e offline ” </a:t>
            </a:r>
            <a:r>
              <a:rPr sz="14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segue</a:t>
            </a:r>
            <a:r>
              <a:rPr sz="14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uma</a:t>
            </a:r>
            <a:r>
              <a:rPr sz="14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tendência</a:t>
            </a:r>
            <a:r>
              <a:rPr sz="14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mundial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micro</a:t>
            </a:r>
            <a:r>
              <a:rPr sz="140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certificações</a:t>
            </a:r>
            <a:r>
              <a:rPr sz="140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atribui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maior</a:t>
            </a:r>
            <a:r>
              <a:rPr sz="1400" spc="4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dinamismo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400" spc="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flexibilidade</a:t>
            </a:r>
            <a:r>
              <a:rPr sz="14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e,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 err="1">
                <a:solidFill>
                  <a:srgbClr val="FFFFFF"/>
                </a:solidFill>
                <a:latin typeface="Calibri"/>
                <a:cs typeface="Calibri"/>
              </a:rPr>
              <a:t>principalmente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personalização</a:t>
            </a:r>
            <a:r>
              <a:rPr sz="1400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das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trilhas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conhecimento</a:t>
            </a:r>
            <a:r>
              <a:rPr sz="14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manter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profissionais</a:t>
            </a:r>
            <a:r>
              <a:rPr sz="1400" spc="4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sempre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atualizados</a:t>
            </a:r>
            <a:r>
              <a:rPr sz="140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nas</a:t>
            </a:r>
            <a:r>
              <a:rPr sz="1400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demandas</a:t>
            </a:r>
            <a:r>
              <a:rPr sz="1400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emergentes</a:t>
            </a:r>
            <a:r>
              <a:rPr sz="1400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do </a:t>
            </a:r>
            <a:r>
              <a:rPr sz="1400" spc="-10" dirty="0" err="1">
                <a:solidFill>
                  <a:srgbClr val="FFFFFF"/>
                </a:solidFill>
                <a:latin typeface="Calibri"/>
                <a:cs typeface="Calibri"/>
              </a:rPr>
              <a:t>mercado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400" dirty="0">
              <a:latin typeface="Calibri"/>
              <a:cs typeface="Calibri"/>
            </a:endParaRPr>
          </a:p>
          <a:p>
            <a:pPr marL="55244" marR="2771775" indent="-43180">
              <a:lnSpc>
                <a:spcPct val="155000"/>
              </a:lnSpc>
              <a:spcBef>
                <a:spcPts val="1500"/>
              </a:spcBef>
            </a:pPr>
            <a:r>
              <a:rPr sz="1400" dirty="0" err="1">
                <a:solidFill>
                  <a:srgbClr val="FFFFFF"/>
                </a:solidFill>
                <a:latin typeface="Calibri"/>
                <a:cs typeface="Calibri"/>
              </a:rPr>
              <a:t>Registramos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nossa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satisfação</a:t>
            </a:r>
            <a:r>
              <a:rPr sz="14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pela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oportunidade</a:t>
            </a:r>
            <a:r>
              <a:rPr sz="1400" spc="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apresentar</a:t>
            </a:r>
            <a:r>
              <a:rPr sz="1400" spc="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nossos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serviços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colocamo-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nos</a:t>
            </a:r>
            <a:r>
              <a:rPr sz="14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sua</a:t>
            </a:r>
            <a:r>
              <a:rPr sz="14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disposição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4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quaisquer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esclarecimentos</a:t>
            </a:r>
            <a:r>
              <a:rPr sz="140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adicionais</a:t>
            </a:r>
            <a:r>
              <a:rPr sz="14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fizerem</a:t>
            </a:r>
            <a:r>
              <a:rPr sz="140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necessários.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1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Atenciosamente,</a:t>
            </a:r>
            <a:endParaRPr sz="1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89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Cursos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Extensão</a:t>
            </a:r>
            <a:r>
              <a:rPr sz="140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Dynamic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ESPM</a:t>
            </a:r>
            <a:endParaRPr sz="1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6" y="0"/>
            <a:ext cx="10692384" cy="75628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-1993" y="2419581"/>
            <a:ext cx="8974455" cy="9825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2000"/>
              </a:lnSpc>
              <a:spcBef>
                <a:spcPts val="95"/>
              </a:spcBef>
            </a:pPr>
            <a:endParaRPr lang="pt-BR" sz="155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12700" marR="5080" algn="just">
              <a:lnSpc>
                <a:spcPct val="102000"/>
              </a:lnSpc>
              <a:spcBef>
                <a:spcPts val="95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​​​​O curso ensina técnicas para se redigir textos publicitários criativos, tantos dissertativos, com força argumentativa, quanto narrativo, com poder de seduzir por meio de histórias (</a:t>
            </a:r>
            <a:r>
              <a:rPr lang="pt-BR" sz="1550" dirty="0" err="1">
                <a:solidFill>
                  <a:srgbClr val="FFFFFF"/>
                </a:solidFill>
                <a:latin typeface="Arial MT"/>
                <a:cs typeface="Arial MT"/>
              </a:rPr>
              <a:t>storytelling</a:t>
            </a: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), veiculados no universo impresso (offline) e no digital (online).​​</a:t>
            </a:r>
            <a:endParaRPr sz="1550" dirty="0">
              <a:solidFill>
                <a:schemeClr val="bg1"/>
              </a:solidFill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03" y="1609344"/>
            <a:ext cx="3561715" cy="688975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endParaRPr sz="155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SOBRE</a:t>
            </a:r>
            <a:r>
              <a:rPr sz="155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O</a:t>
            </a:r>
            <a:r>
              <a:rPr sz="155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CURSO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0398" y="726453"/>
            <a:ext cx="5013502" cy="25519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chemeClr val="bg1"/>
                </a:solidFill>
                <a:latin typeface="Calibri"/>
                <a:cs typeface="Calibri"/>
              </a:rPr>
              <a:t>Social </a:t>
            </a:r>
            <a:r>
              <a:rPr lang="pt-BR" sz="1550" dirty="0" err="1">
                <a:solidFill>
                  <a:schemeClr val="bg1"/>
                </a:solidFill>
                <a:latin typeface="Calibri"/>
                <a:cs typeface="Calibri"/>
              </a:rPr>
              <a:t>Listening</a:t>
            </a:r>
            <a:r>
              <a:rPr lang="pt-BR" sz="1550" dirty="0">
                <a:solidFill>
                  <a:schemeClr val="bg1"/>
                </a:solidFill>
                <a:latin typeface="Calibri"/>
                <a:cs typeface="Calibri"/>
              </a:rPr>
              <a:t> e Monitoramento de Mídias Sociais </a:t>
            </a:r>
            <a:endParaRPr sz="155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6" y="0"/>
            <a:ext cx="10692384" cy="75628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-1993" y="2419581"/>
            <a:ext cx="8974455" cy="9825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2000"/>
              </a:lnSpc>
              <a:spcBef>
                <a:spcPts val="95"/>
              </a:spcBef>
            </a:pPr>
            <a:endParaRPr lang="pt-BR" sz="155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12700" marR="5080" algn="just">
              <a:lnSpc>
                <a:spcPct val="102000"/>
              </a:lnSpc>
              <a:spcBef>
                <a:spcPts val="95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​​​Indicado para estudantes de publicidade e propaganda, redatores de propaganda e diretores de arte, profissionais de comunicação e marketing que precisam dominar técnicas de criação e redação publicitária para elaboração de textos mais sedutores</a:t>
            </a:r>
            <a:endParaRPr sz="1550" dirty="0">
              <a:solidFill>
                <a:schemeClr val="bg1"/>
              </a:solidFill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03" y="1609344"/>
            <a:ext cx="3561715" cy="688975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endParaRPr sz="155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SOBRE</a:t>
            </a:r>
            <a:r>
              <a:rPr sz="155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O</a:t>
            </a:r>
            <a:r>
              <a:rPr sz="155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CURSO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0398" y="726453"/>
            <a:ext cx="5013502" cy="25519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chemeClr val="bg1"/>
                </a:solidFill>
                <a:latin typeface="Calibri"/>
                <a:cs typeface="Calibri"/>
              </a:rPr>
              <a:t>Social </a:t>
            </a:r>
            <a:r>
              <a:rPr lang="pt-BR" sz="1550" dirty="0" err="1">
                <a:solidFill>
                  <a:schemeClr val="bg1"/>
                </a:solidFill>
                <a:latin typeface="Calibri"/>
                <a:cs typeface="Calibri"/>
              </a:rPr>
              <a:t>Listening</a:t>
            </a:r>
            <a:r>
              <a:rPr lang="pt-BR" sz="1550" dirty="0">
                <a:solidFill>
                  <a:schemeClr val="bg1"/>
                </a:solidFill>
                <a:latin typeface="Calibri"/>
                <a:cs typeface="Calibri"/>
              </a:rPr>
              <a:t> e Monitoramento de Mídias Sociais </a:t>
            </a:r>
            <a:endParaRPr sz="155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370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</a:pPr>
            <a:r>
              <a:rPr dirty="0"/>
              <a:t>PROGRAMA</a:t>
            </a:r>
            <a:r>
              <a:rPr spc="-30" dirty="0"/>
              <a:t> </a:t>
            </a:r>
            <a:r>
              <a:rPr dirty="0"/>
              <a:t>DO</a:t>
            </a:r>
            <a:r>
              <a:rPr spc="-35" dirty="0"/>
              <a:t> </a:t>
            </a:r>
            <a:r>
              <a:rPr spc="-20" dirty="0"/>
              <a:t>CURSO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-3810" y="768858"/>
            <a:ext cx="10700385" cy="220345"/>
            <a:chOff x="-3810" y="768858"/>
            <a:chExt cx="10700385" cy="220345"/>
          </a:xfrm>
        </p:grpSpPr>
        <p:sp>
          <p:nvSpPr>
            <p:cNvPr id="4" name="object 4"/>
            <p:cNvSpPr/>
            <p:nvPr/>
          </p:nvSpPr>
          <p:spPr>
            <a:xfrm>
              <a:off x="36576" y="772668"/>
              <a:ext cx="10655935" cy="15240"/>
            </a:xfrm>
            <a:custGeom>
              <a:avLst/>
              <a:gdLst/>
              <a:ahLst/>
              <a:cxnLst/>
              <a:rect l="l" t="t" r="r" b="b"/>
              <a:pathLst>
                <a:path w="10655935" h="15240">
                  <a:moveTo>
                    <a:pt x="0" y="15239"/>
                  </a:moveTo>
                  <a:lnTo>
                    <a:pt x="10655808" y="15239"/>
                  </a:lnTo>
                  <a:lnTo>
                    <a:pt x="10655808" y="0"/>
                  </a:lnTo>
                  <a:lnTo>
                    <a:pt x="0" y="0"/>
                  </a:lnTo>
                  <a:lnTo>
                    <a:pt x="0" y="152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772668"/>
              <a:ext cx="10692765" cy="15240"/>
            </a:xfrm>
            <a:custGeom>
              <a:avLst/>
              <a:gdLst/>
              <a:ahLst/>
              <a:cxnLst/>
              <a:rect l="l" t="t" r="r" b="b"/>
              <a:pathLst>
                <a:path w="10692765" h="15240">
                  <a:moveTo>
                    <a:pt x="0" y="0"/>
                  </a:moveTo>
                  <a:lnTo>
                    <a:pt x="10692384" y="0"/>
                  </a:lnTo>
                  <a:lnTo>
                    <a:pt x="10692384" y="15239"/>
                  </a:lnTo>
                  <a:lnTo>
                    <a:pt x="0" y="15239"/>
                  </a:lnTo>
                  <a:lnTo>
                    <a:pt x="0" y="0"/>
                  </a:lnTo>
                  <a:close/>
                </a:path>
              </a:pathLst>
            </a:custGeom>
            <a:ln w="762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772668"/>
              <a:ext cx="36830" cy="216535"/>
            </a:xfrm>
            <a:custGeom>
              <a:avLst/>
              <a:gdLst/>
              <a:ahLst/>
              <a:cxnLst/>
              <a:rect l="l" t="t" r="r" b="b"/>
              <a:pathLst>
                <a:path w="36830" h="216534">
                  <a:moveTo>
                    <a:pt x="36576" y="216407"/>
                  </a:moveTo>
                  <a:lnTo>
                    <a:pt x="0" y="216407"/>
                  </a:lnTo>
                  <a:lnTo>
                    <a:pt x="0" y="0"/>
                  </a:lnTo>
                  <a:lnTo>
                    <a:pt x="36576" y="0"/>
                  </a:lnTo>
                  <a:lnTo>
                    <a:pt x="36576" y="2164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6576" y="1571625"/>
            <a:ext cx="10134600" cy="39523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fontAlgn="base"/>
            <a:r>
              <a:rPr lang="pt-BR" sz="1550" dirty="0">
                <a:solidFill>
                  <a:schemeClr val="bg1"/>
                </a:solidFill>
                <a:latin typeface="Calibri"/>
                <a:cs typeface="Calibri"/>
              </a:rPr>
              <a:t>​​​</a:t>
            </a:r>
            <a:r>
              <a:rPr lang="pt-BR" sz="1600" dirty="0">
                <a:solidFill>
                  <a:schemeClr val="bg1"/>
                </a:solidFill>
              </a:rPr>
              <a:t>Partilhar com os participantes conhecimentos sobre o discurso publicitário e táticas de comunicação adotadas pelas agências de propaganda.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Estimular a criatividade direcionada para a criação publicitária, reduzindo o bloqueio e a autocensura.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Ensinar técnicas fundamentais (apolíneas e, sobretudo, dionisíacas) para a criação de textos publicitários offline e online com elementos de linguagem mais persuasivos.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​As linhas-forças da criação publicitária: o apolíneo (razão) e o dionisíaco (emoção)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​Estrutura e elementos principais do caleidoscópio retórico do texto publicitário racional: esquema aristotélico, circularidade, </a:t>
            </a:r>
            <a:r>
              <a:rPr lang="pt-BR" sz="1600" dirty="0" err="1">
                <a:solidFill>
                  <a:schemeClr val="bg1"/>
                </a:solidFill>
              </a:rPr>
              <a:t>presentificação</a:t>
            </a:r>
            <a:r>
              <a:rPr lang="pt-BR" sz="1600" dirty="0">
                <a:solidFill>
                  <a:schemeClr val="bg1"/>
                </a:solidFill>
              </a:rPr>
              <a:t>, função conativa de linguagem, mensagem fria, rede semântica, entre outros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​Os principais recursos argumentativos do texto publicitário racional: lugares de quantidade e qualidade, comparação, apelo à </a:t>
            </a:r>
            <a:r>
              <a:rPr lang="pt-BR" sz="1600" dirty="0" err="1">
                <a:solidFill>
                  <a:schemeClr val="bg1"/>
                </a:solidFill>
              </a:rPr>
              <a:t>autodade,ri</a:t>
            </a:r>
            <a:r>
              <a:rPr lang="pt-BR" sz="1600" dirty="0">
                <a:solidFill>
                  <a:schemeClr val="bg1"/>
                </a:solidFill>
              </a:rPr>
              <a:t> valorização do inferior etc.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Estrutura e elementos principais do caleidoscópio retórico do texto publicitário emocional: foco narrativo, personagens, enredo, tempo etc.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​Os principais recursos narrativos do texto publicitário emocional: a dicção coloquial, a ênfase ficcional, a intertextualidade, a moral da história</a:t>
            </a:r>
          </a:p>
          <a:p>
            <a:pPr fontAlgn="base"/>
            <a:r>
              <a:rPr lang="pt-BR" sz="1600" dirty="0">
                <a:solidFill>
                  <a:schemeClr val="bg1"/>
                </a:solidFill>
              </a:rPr>
              <a:t>​Desconstrução, análise e produção de textos publicitários criativos (apolíneos e dionisíacos) tanto offline quanto online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43376" y="1890730"/>
            <a:ext cx="3882390" cy="20146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pt-BR" sz="155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pt-BR" sz="155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Início do curso: 04/11/2025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Quando acontece: 04, 05, 06/11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Inscrições até: 03/11/2025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Dias da semana: De terça a quinta-feira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Carga horária: 9 horas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pt-BR" sz="1550" dirty="0">
                <a:solidFill>
                  <a:srgbClr val="FFFFFF"/>
                </a:solidFill>
                <a:latin typeface="Arial MT"/>
                <a:cs typeface="Arial MT"/>
              </a:rPr>
              <a:t>Horário: Das 19h30 às 22h30</a:t>
            </a:r>
            <a:endParaRPr sz="155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8224" y="1007363"/>
            <a:ext cx="1991995" cy="728980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endParaRPr sz="1550">
              <a:latin typeface="Times New Roman"/>
              <a:cs typeface="Times New Roman"/>
            </a:endParaRPr>
          </a:p>
          <a:p>
            <a:pPr marL="10160">
              <a:lnSpc>
                <a:spcPct val="100000"/>
              </a:lnSpc>
              <a:spcBef>
                <a:spcPts val="5"/>
              </a:spcBef>
            </a:pPr>
            <a:r>
              <a:rPr sz="1550" b="1" spc="-10" dirty="0">
                <a:solidFill>
                  <a:srgbClr val="FFFFFF"/>
                </a:solidFill>
                <a:latin typeface="Arial"/>
                <a:cs typeface="Arial"/>
              </a:rPr>
              <a:t>DATAS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599389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24968" y="1071372"/>
            <a:ext cx="3560445" cy="565785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39369" rIns="0" bIns="0" rtlCol="0">
            <a:spAutoFit/>
          </a:bodyPr>
          <a:lstStyle/>
          <a:p>
            <a:pPr marL="1196340" marR="564515" indent="-634365">
              <a:lnSpc>
                <a:spcPct val="101299"/>
              </a:lnSpc>
              <a:spcBef>
                <a:spcPts val="309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INVESTIMENTO</a:t>
            </a:r>
            <a:r>
              <a:rPr sz="155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/</a:t>
            </a:r>
            <a:r>
              <a:rPr sz="1550" spc="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LINK</a:t>
            </a:r>
            <a:r>
              <a:rPr sz="1550" spc="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DE 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INSCRIÇÃO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3719" y="1805464"/>
            <a:ext cx="6934200" cy="559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50" dirty="0">
                <a:solidFill>
                  <a:srgbClr val="FFFFFF"/>
                </a:solidFill>
                <a:latin typeface="Calibri"/>
                <a:cs typeface="Calibri"/>
              </a:rPr>
              <a:t>Link:</a:t>
            </a:r>
            <a:r>
              <a:rPr sz="1750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175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https://www.espm.br/cursos/dynamic/social-listening-e-monitoramento-de-midias-sociais-espm/</a:t>
            </a:r>
            <a:endParaRPr sz="175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5889" y="2695444"/>
            <a:ext cx="7642859" cy="3242554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218815" marR="3214370" algn="ctr">
              <a:lnSpc>
                <a:spcPct val="100499"/>
              </a:lnSpc>
              <a:spcBef>
                <a:spcPts val="85"/>
              </a:spcBef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até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10x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R$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  <a:t>109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,00</a:t>
            </a:r>
            <a:endParaRPr sz="21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sem</a:t>
            </a:r>
            <a:r>
              <a:rPr sz="2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juros</a:t>
            </a: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21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cartão</a:t>
            </a:r>
            <a:endParaRPr sz="21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R$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2100" dirty="0">
                <a:solidFill>
                  <a:srgbClr val="FFFFFF"/>
                </a:solidFill>
                <a:latin typeface="Calibri"/>
                <a:cs typeface="Calibri"/>
              </a:rPr>
              <a:t>1090,00</a:t>
            </a:r>
            <a:r>
              <a:rPr sz="21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1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boleto*,</a:t>
            </a:r>
            <a:r>
              <a:rPr sz="21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pix</a:t>
            </a:r>
            <a:r>
              <a:rPr sz="21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21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débito.</a:t>
            </a:r>
            <a:endParaRPr sz="2100" dirty="0">
              <a:latin typeface="Calibri"/>
              <a:cs typeface="Calibri"/>
            </a:endParaRPr>
          </a:p>
          <a:p>
            <a:pPr marL="12700" marR="5080" algn="ctr">
              <a:lnSpc>
                <a:spcPct val="100200"/>
              </a:lnSpc>
              <a:spcBef>
                <a:spcPts val="10"/>
              </a:spcBef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*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pagamento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disponível para</a:t>
            </a:r>
            <a:r>
              <a:rPr sz="2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matrículas</a:t>
            </a:r>
            <a:r>
              <a:rPr sz="21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até</a:t>
            </a:r>
            <a:r>
              <a:rPr sz="21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cinco</a:t>
            </a:r>
            <a:r>
              <a:rPr sz="2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dias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antes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2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início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curso.</a:t>
            </a:r>
            <a:r>
              <a:rPr sz="21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Após</a:t>
            </a:r>
            <a:r>
              <a:rPr sz="21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1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prazo,</a:t>
            </a:r>
            <a:r>
              <a:rPr sz="21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aceito</a:t>
            </a:r>
            <a:r>
              <a:rPr sz="2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apenas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pagamento</a:t>
            </a:r>
            <a:r>
              <a:rPr sz="2100" spc="-25" dirty="0">
                <a:solidFill>
                  <a:srgbClr val="FFFFFF"/>
                </a:solidFill>
                <a:latin typeface="Calibri"/>
                <a:cs typeface="Calibri"/>
              </a:rPr>
              <a:t> via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cartão</a:t>
            </a:r>
            <a:r>
              <a:rPr sz="21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 err="1">
                <a:solidFill>
                  <a:srgbClr val="FFFFFF"/>
                </a:solidFill>
                <a:latin typeface="Calibri"/>
                <a:cs typeface="Calibri"/>
              </a:rPr>
              <a:t>crédito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b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</a:br>
            <a:b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  <a:t>Valor Total para 1 matriculas:</a:t>
            </a:r>
            <a:b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pt-BR" sz="2100" spc="-10" dirty="0">
                <a:solidFill>
                  <a:srgbClr val="FFFFFF"/>
                </a:solidFill>
                <a:latin typeface="Calibri"/>
                <a:cs typeface="Calibri"/>
              </a:rPr>
              <a:t>R$ 1090,00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72668"/>
            <a:ext cx="10692384" cy="6013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0" y="1162812"/>
            <a:ext cx="3561715" cy="565785"/>
          </a:xfrm>
          <a:prstGeom prst="rect">
            <a:avLst/>
          </a:prstGeom>
          <a:solidFill>
            <a:srgbClr val="D60328"/>
          </a:solidFill>
        </p:spPr>
        <p:txBody>
          <a:bodyPr vert="horz" wrap="square" lIns="0" tIns="158115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1245"/>
              </a:spcBef>
            </a:pP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BIBLIOTECA</a:t>
            </a:r>
            <a:r>
              <a:rPr sz="155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dirty="0">
                <a:solidFill>
                  <a:srgbClr val="FFFFFF"/>
                </a:solidFill>
                <a:latin typeface="Microsoft Sans Serif"/>
                <a:cs typeface="Microsoft Sans Serif"/>
              </a:rPr>
              <a:t>| ACERVO</a:t>
            </a:r>
            <a:r>
              <a:rPr sz="155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55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ESPM</a:t>
            </a:r>
            <a:endParaRPr sz="15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420" y="1891696"/>
            <a:ext cx="8077200" cy="4576445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1350" b="1" dirty="0">
                <a:solidFill>
                  <a:srgbClr val="FFFFFF"/>
                </a:solidFill>
                <a:latin typeface="Calibri"/>
                <a:cs typeface="Calibri"/>
              </a:rPr>
              <a:t>BASE</a:t>
            </a:r>
            <a:r>
              <a:rPr sz="1350" b="1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b="1" spc="-20" dirty="0">
                <a:solidFill>
                  <a:srgbClr val="FFFFFF"/>
                </a:solidFill>
                <a:latin typeface="Calibri"/>
                <a:cs typeface="Calibri"/>
              </a:rPr>
              <a:t>DADOS</a:t>
            </a:r>
            <a:endParaRPr sz="1350">
              <a:latin typeface="Calibri"/>
              <a:cs typeface="Calibri"/>
            </a:endParaRPr>
          </a:p>
          <a:p>
            <a:pPr marL="12700" marR="258445">
              <a:lnSpc>
                <a:spcPct val="154800"/>
              </a:lnSpc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Amplo</a:t>
            </a:r>
            <a:r>
              <a:rPr sz="1350" spc="2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acervo</a:t>
            </a:r>
            <a:r>
              <a:rPr sz="1350" spc="3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digitalizado</a:t>
            </a:r>
            <a:r>
              <a:rPr sz="1350" spc="3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350" spc="3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diversos</a:t>
            </a:r>
            <a:r>
              <a:rPr sz="1350" spc="2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bancos</a:t>
            </a:r>
            <a:r>
              <a:rPr sz="1350" spc="3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2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conteúdo</a:t>
            </a:r>
            <a:r>
              <a:rPr sz="1350" spc="3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voltados</a:t>
            </a:r>
            <a:r>
              <a:rPr sz="1350" spc="3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350" spc="2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pesquisas,</a:t>
            </a:r>
            <a:r>
              <a:rPr sz="1350" spc="3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entretenimento</a:t>
            </a:r>
            <a:r>
              <a:rPr sz="1350" spc="3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5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estudo</a:t>
            </a: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30"/>
              </a:spcBef>
            </a:pP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35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b="1" spc="-10" dirty="0">
                <a:solidFill>
                  <a:srgbClr val="FFFFFF"/>
                </a:solidFill>
                <a:latin typeface="Calibri"/>
                <a:cs typeface="Calibri"/>
              </a:rPr>
              <a:t>BOOKS</a:t>
            </a: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Disponibilização</a:t>
            </a:r>
            <a:r>
              <a:rPr sz="1350" spc="3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3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livros</a:t>
            </a:r>
            <a:r>
              <a:rPr sz="1350" spc="3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digitais</a:t>
            </a:r>
            <a:r>
              <a:rPr sz="1350" spc="3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acadêmicos</a:t>
            </a:r>
            <a:r>
              <a:rPr sz="1350" spc="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publicados</a:t>
            </a:r>
            <a:r>
              <a:rPr sz="1350" spc="3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pelas</a:t>
            </a:r>
            <a:r>
              <a:rPr sz="1350" spc="3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principais</a:t>
            </a:r>
            <a:r>
              <a:rPr sz="1350" spc="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editoras</a:t>
            </a:r>
            <a:r>
              <a:rPr sz="1350" spc="3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educacionais</a:t>
            </a:r>
            <a:r>
              <a:rPr sz="1350" spc="3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350" spc="3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país</a:t>
            </a:r>
            <a:r>
              <a:rPr sz="13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2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leitura,</a:t>
            </a:r>
            <a:r>
              <a:rPr sz="1350" spc="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consulta</a:t>
            </a:r>
            <a:r>
              <a:rPr sz="135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conteúdo</a:t>
            </a:r>
            <a:r>
              <a:rPr sz="1350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citações</a:t>
            </a: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5"/>
              </a:spcBef>
            </a:pP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350" b="1" dirty="0">
                <a:solidFill>
                  <a:srgbClr val="FFFFFF"/>
                </a:solidFill>
                <a:latin typeface="Calibri"/>
                <a:cs typeface="Calibri"/>
              </a:rPr>
              <a:t>BIBLIOTECA</a:t>
            </a:r>
            <a:r>
              <a:rPr sz="1350" b="1" spc="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b="1" spc="-25" dirty="0">
                <a:solidFill>
                  <a:srgbClr val="FFFFFF"/>
                </a:solidFill>
                <a:latin typeface="Calibri"/>
                <a:cs typeface="Calibri"/>
              </a:rPr>
              <a:t>2.0</a:t>
            </a:r>
            <a:endParaRPr sz="1350">
              <a:latin typeface="Calibri"/>
              <a:cs typeface="Calibri"/>
            </a:endParaRPr>
          </a:p>
          <a:p>
            <a:pPr marL="12700" marR="358775">
              <a:lnSpc>
                <a:spcPct val="154800"/>
              </a:lnSpc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Ambiente</a:t>
            </a:r>
            <a:r>
              <a:rPr sz="1350" spc="2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virtual</a:t>
            </a:r>
            <a:r>
              <a:rPr sz="135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1350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Biblioteca</a:t>
            </a:r>
            <a:r>
              <a:rPr sz="1350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ESPM,</a:t>
            </a:r>
            <a:r>
              <a:rPr sz="1350" spc="2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r>
              <a:rPr sz="1350" spc="2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espaço</a:t>
            </a:r>
            <a:r>
              <a:rPr sz="1350" spc="2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135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divulgação</a:t>
            </a:r>
            <a:r>
              <a:rPr sz="1350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artigos,</a:t>
            </a:r>
            <a:r>
              <a:rPr sz="1350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notícias,</a:t>
            </a:r>
            <a:r>
              <a:rPr sz="1350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dicas</a:t>
            </a:r>
            <a:r>
              <a:rPr sz="135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50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estudo</a:t>
            </a:r>
            <a:r>
              <a:rPr sz="1350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50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350" spc="-10" dirty="0">
                <a:solidFill>
                  <a:srgbClr val="FFFFFF"/>
                </a:solidFill>
                <a:latin typeface="Calibri"/>
                <a:cs typeface="Calibri"/>
              </a:rPr>
              <a:t>pesquisa</a:t>
            </a: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25"/>
              </a:spcBef>
            </a:pP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350" b="1" spc="-10" dirty="0">
                <a:solidFill>
                  <a:srgbClr val="FFFFFF"/>
                </a:solidFill>
                <a:latin typeface="Calibri"/>
                <a:cs typeface="Calibri"/>
              </a:rPr>
              <a:t>SERVIÇOS</a:t>
            </a: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Confira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os</a:t>
            </a:r>
            <a:r>
              <a:rPr sz="135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principais</a:t>
            </a:r>
            <a:r>
              <a:rPr sz="13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serviços</a:t>
            </a:r>
            <a:r>
              <a:rPr sz="135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5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facilidades</a:t>
            </a:r>
            <a:r>
              <a:rPr sz="1350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35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ESPM</a:t>
            </a:r>
            <a:r>
              <a:rPr sz="1350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proporciona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aos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seus</a:t>
            </a:r>
            <a:r>
              <a:rPr sz="1350" spc="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estudantes</a:t>
            </a:r>
            <a:r>
              <a:rPr sz="1350" spc="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350" spc="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nosso</a:t>
            </a:r>
            <a:r>
              <a:rPr sz="1350" spc="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20" dirty="0">
                <a:solidFill>
                  <a:srgbClr val="FFFFFF"/>
                </a:solidFill>
                <a:latin typeface="Calibri"/>
                <a:cs typeface="Calibri"/>
              </a:rPr>
              <a:t>site</a:t>
            </a:r>
            <a:endParaRPr sz="13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1008</Words>
  <Application>Microsoft Office PowerPoint</Application>
  <PresentationFormat>Personalizar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Arial</vt:lpstr>
      <vt:lpstr>Arial MT</vt:lpstr>
      <vt:lpstr>Calibri</vt:lpstr>
      <vt:lpstr>Microsoft Sans Serif</vt:lpstr>
      <vt:lpstr>Times New Roman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PROGRAMA DO CURSO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DADOS CADASTRAIS</vt:lpstr>
      <vt:lpstr>Apresentação do PowerPoint</vt:lpstr>
      <vt:lpstr>A ESPM é uma entidade sem fins econômicos voltada para o ensino superior e nesta</vt:lpstr>
      <vt:lpstr>DISPOSIÇÕES GERAIS</vt:lpstr>
      <vt:lpstr>Apresentação do PowerPoint</vt:lpstr>
      <vt:lpstr>CONTATOS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Formação Social Media 5.0</dc:title>
  <dc:creator>Cleide Pereira de Lima Silva</dc:creator>
  <cp:lastModifiedBy>Andreia Araujo de Souza</cp:lastModifiedBy>
  <cp:revision>5</cp:revision>
  <dcterms:created xsi:type="dcterms:W3CDTF">2025-09-05T17:40:09Z</dcterms:created>
  <dcterms:modified xsi:type="dcterms:W3CDTF">2025-09-18T20:26:01Z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2025-09-05T00:00:00Z</vt:filetime>
  </property>
  <property fmtid="{D5CDD505-2E9C-101B-9397-08002B2CF9AE}" pid="3" name="LastSaved">
    <vt:filetime>2025-09-05T00:00:00Z</vt:filetime>
  </property>
  <property fmtid="{D5CDD505-2E9C-101B-9397-08002B2CF9AE}" pid="4" name="Producer">
    <vt:lpwstr>Microsoft: Print To PDF</vt:lpwstr>
  </property>
</Properties>
</file>